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</p:sldMasterIdLst>
  <p:sldIdLst>
    <p:sldId id="256" r:id="rId6"/>
    <p:sldId id="258" r:id="rId7"/>
    <p:sldId id="260" r:id="rId8"/>
    <p:sldId id="262" r:id="rId9"/>
    <p:sldId id="266" r:id="rId10"/>
    <p:sldId id="264" r:id="rId11"/>
    <p:sldId id="272" r:id="rId12"/>
    <p:sldId id="268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42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A3B2-25B4-4F29-AB48-ECE66E23D32D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60A0-A52A-4561-ABB5-5F25D58F9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45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A3B2-25B4-4F29-AB48-ECE66E23D32D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60A0-A52A-4561-ABB5-5F25D58F9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670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A3B2-25B4-4F29-AB48-ECE66E23D32D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60A0-A52A-4561-ABB5-5F25D58F9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44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A3B2-25B4-4F29-AB48-ECE66E23D32D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60A0-A52A-4561-ABB5-5F25D58F9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56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DEBB-A922-1342-AF0E-0A44854DA274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359D-8597-A446-AAFA-F4538D993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58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DEBB-A922-1342-AF0E-0A44854DA274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359D-8597-A446-AAFA-F4538D993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57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DEBB-A922-1342-AF0E-0A44854DA274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359D-8597-A446-AAFA-F4538D993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37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DEBB-A922-1342-AF0E-0A44854DA274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359D-8597-A446-AAFA-F4538D993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609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DEBB-A922-1342-AF0E-0A44854DA274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359D-8597-A446-AAFA-F4538D993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7787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DEBB-A922-1342-AF0E-0A44854DA274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359D-8597-A446-AAFA-F4538D993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76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DEBB-A922-1342-AF0E-0A44854DA274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359D-8597-A446-AAFA-F4538D993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355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A3B2-25B4-4F29-AB48-ECE66E23D32D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60A0-A52A-4561-ABB5-5F25D58F9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492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DEBB-A922-1342-AF0E-0A44854DA274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359D-8597-A446-AAFA-F4538D993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221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DEBB-A922-1342-AF0E-0A44854DA274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359D-8597-A446-AAFA-F4538D993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140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DEBB-A922-1342-AF0E-0A44854DA274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359D-8597-A446-AAFA-F4538D993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5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DEBB-A922-1342-AF0E-0A44854DA274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359D-8597-A446-AAFA-F4538D993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976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DEBB-A922-1342-AF0E-0A44854DA274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359D-8597-A446-AAFA-F4538D993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63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A3B2-25B4-4F29-AB48-ECE66E23D32D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60A0-A52A-4561-ABB5-5F25D58F9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663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A3B2-25B4-4F29-AB48-ECE66E23D32D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60A0-A52A-4561-ABB5-5F25D58F9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25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A3B2-25B4-4F29-AB48-ECE66E23D32D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60A0-A52A-4561-ABB5-5F25D58F9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A3B2-25B4-4F29-AB48-ECE66E23D32D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60A0-A52A-4561-ABB5-5F25D58F9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3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A3B2-25B4-4F29-AB48-ECE66E23D32D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60A0-A52A-4561-ABB5-5F25D58F9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21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A3B2-25B4-4F29-AB48-ECE66E23D32D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60A0-A52A-4561-ABB5-5F25D58F9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586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A3B2-25B4-4F29-AB48-ECE66E23D32D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60A0-A52A-4561-ABB5-5F25D58F9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84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EA3B2-25B4-4F29-AB48-ECE66E23D32D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160A0-A52A-4561-ABB5-5F25D58F9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41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7DEBB-A922-1342-AF0E-0A44854DA274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8359D-8597-A446-AAFA-F4538D993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97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/>
                <a:cs typeface="Times New Roman"/>
              </a:rPr>
              <a:t>Managing Diabetes in the School Setting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Alabama State Department of Education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Alabama Board of Nursing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4549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ctr" rtl="0">
              <a:lnSpc>
                <a:spcPct val="90000"/>
              </a:lnSpc>
              <a:spcBef>
                <a:spcPct val="0"/>
              </a:spcBef>
            </a:pPr>
            <a:r>
              <a:rPr lang="en-US" altLang="en-US" sz="3600" b="1" dirty="0" smtClean="0">
                <a:latin typeface="Times New Roman"/>
                <a:cs typeface="Times New Roman"/>
              </a:rPr>
              <a:t/>
            </a:r>
            <a:br>
              <a:rPr lang="en-US" altLang="en-US" sz="3600" b="1" dirty="0" smtClean="0">
                <a:latin typeface="Times New Roman"/>
                <a:cs typeface="Times New Roman"/>
              </a:rPr>
            </a:br>
            <a:r>
              <a:rPr lang="en-US" altLang="en-US" sz="4000" b="1" dirty="0" smtClean="0">
                <a:latin typeface="Times New Roman"/>
                <a:cs typeface="Times New Roman"/>
              </a:rPr>
              <a:t>Diabetes Mellitus: 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Type I Diabetes</a:t>
            </a:r>
            <a:br>
              <a:rPr lang="en-US" altLang="en-US" sz="4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</a:br>
            <a:endParaRPr lang="en-US" altLang="en-US" sz="4000" b="1" dirty="0" smtClean="0">
              <a:latin typeface="Times New Roman"/>
              <a:cs typeface="Times New Roman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09600" y="1320800"/>
            <a:ext cx="10972800" cy="4805363"/>
          </a:xfrm>
        </p:spPr>
        <p:txBody>
          <a:bodyPr>
            <a:normAutofit fontScale="55000" lnSpcReduction="20000"/>
          </a:bodyPr>
          <a:lstStyle/>
          <a:p>
            <a:pPr>
              <a:buFont typeface="Wingdings" charset="2"/>
              <a:buChar char="Ø"/>
            </a:pPr>
            <a:r>
              <a:rPr lang="en-US" altLang="en-US" sz="4500" dirty="0" smtClean="0">
                <a:latin typeface="Times New Roman"/>
                <a:cs typeface="Times New Roman"/>
              </a:rPr>
              <a:t>Previously called Insulin-dependent or Juvenile Onset Diabetes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4500" dirty="0">
                <a:latin typeface="Times New Roman"/>
                <a:cs typeface="Times New Roman"/>
              </a:rPr>
              <a:t>P</a:t>
            </a:r>
            <a:r>
              <a:rPr lang="en-US" altLang="en-US" sz="4500" dirty="0" smtClean="0">
                <a:latin typeface="Times New Roman"/>
                <a:cs typeface="Times New Roman"/>
              </a:rPr>
              <a:t>ancreas does not make enough insulin </a:t>
            </a:r>
            <a:r>
              <a:rPr lang="en-US" sz="4800" dirty="0" smtClean="0">
                <a:latin typeface="Times New Roman"/>
                <a:cs typeface="Times New Roman"/>
              </a:rPr>
              <a:t>(a hormone secreted by the pancreas) </a:t>
            </a:r>
            <a:endParaRPr lang="en-US" altLang="en-US" sz="4500" dirty="0" smtClean="0">
              <a:latin typeface="Times New Roman"/>
              <a:cs typeface="Times New Roman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4100" dirty="0" smtClean="0">
                <a:latin typeface="Times New Roman"/>
                <a:cs typeface="Times New Roman"/>
              </a:rPr>
              <a:t>If the body has too little or no insulin then glucose cannot enter the cells of the body to be used for energy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4500" b="1" dirty="0" smtClean="0">
                <a:latin typeface="Times New Roman"/>
                <a:cs typeface="Times New Roman"/>
              </a:rPr>
              <a:t>Symptoms include</a:t>
            </a:r>
            <a:r>
              <a:rPr lang="en-US" altLang="en-US" sz="4500" dirty="0" smtClean="0">
                <a:latin typeface="Times New Roman"/>
                <a:cs typeface="Times New Roman"/>
              </a:rPr>
              <a:t>:  </a:t>
            </a:r>
          </a:p>
          <a:p>
            <a:pPr lvl="1">
              <a:buFont typeface="Wingdings" charset="2"/>
              <a:buChar char="v"/>
            </a:pPr>
            <a:r>
              <a:rPr lang="en-US" altLang="en-US" sz="4500" dirty="0">
                <a:latin typeface="Times New Roman"/>
                <a:cs typeface="Times New Roman"/>
              </a:rPr>
              <a:t>F</a:t>
            </a:r>
            <a:r>
              <a:rPr lang="en-US" altLang="en-US" sz="4500" dirty="0" smtClean="0">
                <a:latin typeface="Times New Roman"/>
                <a:cs typeface="Times New Roman"/>
              </a:rPr>
              <a:t>atigue </a:t>
            </a:r>
          </a:p>
          <a:p>
            <a:pPr lvl="1">
              <a:buFont typeface="Wingdings" charset="2"/>
              <a:buChar char="v"/>
            </a:pPr>
            <a:r>
              <a:rPr lang="en-US" altLang="en-US" sz="4500" dirty="0">
                <a:latin typeface="Times New Roman"/>
                <a:cs typeface="Times New Roman"/>
              </a:rPr>
              <a:t>I</a:t>
            </a:r>
            <a:r>
              <a:rPr lang="en-US" altLang="en-US" sz="4500" dirty="0" smtClean="0">
                <a:latin typeface="Times New Roman"/>
                <a:cs typeface="Times New Roman"/>
              </a:rPr>
              <a:t>ncreased thirst </a:t>
            </a:r>
          </a:p>
          <a:p>
            <a:pPr lvl="1">
              <a:buFont typeface="Wingdings" charset="2"/>
              <a:buChar char="v"/>
            </a:pPr>
            <a:r>
              <a:rPr lang="en-US" altLang="en-US" sz="4500" dirty="0" smtClean="0">
                <a:latin typeface="Times New Roman"/>
                <a:cs typeface="Times New Roman"/>
              </a:rPr>
              <a:t>Frequent urination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4500" b="1" dirty="0" smtClean="0">
                <a:latin typeface="Times New Roman"/>
                <a:cs typeface="Times New Roman"/>
              </a:rPr>
              <a:t>Treatment includes</a:t>
            </a:r>
            <a:r>
              <a:rPr lang="en-US" altLang="en-US" sz="4500" dirty="0" smtClean="0">
                <a:latin typeface="Times New Roman"/>
                <a:cs typeface="Times New Roman"/>
              </a:rPr>
              <a:t>:  </a:t>
            </a:r>
          </a:p>
          <a:p>
            <a:pPr lvl="1">
              <a:buFont typeface="Wingdings" charset="2"/>
              <a:buChar char="v"/>
            </a:pPr>
            <a:r>
              <a:rPr lang="en-US" altLang="en-US" sz="4500" dirty="0" smtClean="0">
                <a:latin typeface="Times New Roman"/>
                <a:cs typeface="Times New Roman"/>
              </a:rPr>
              <a:t>Blood glucose monitoring</a:t>
            </a:r>
          </a:p>
          <a:p>
            <a:pPr lvl="1">
              <a:buFont typeface="Wingdings" charset="2"/>
              <a:buChar char="v"/>
            </a:pPr>
            <a:r>
              <a:rPr lang="en-US" altLang="en-US" sz="4500" dirty="0">
                <a:latin typeface="Times New Roman"/>
                <a:cs typeface="Times New Roman"/>
              </a:rPr>
              <a:t>A</a:t>
            </a:r>
            <a:r>
              <a:rPr lang="en-US" altLang="en-US" sz="4500" dirty="0" smtClean="0">
                <a:latin typeface="Times New Roman"/>
                <a:cs typeface="Times New Roman"/>
              </a:rPr>
              <a:t>dministration of long and/or rapid-acting insulin</a:t>
            </a:r>
          </a:p>
          <a:p>
            <a:pPr lvl="1">
              <a:buFont typeface="Wingdings" charset="2"/>
              <a:buChar char="v"/>
            </a:pPr>
            <a:r>
              <a:rPr lang="en-US" altLang="en-US" sz="4500" dirty="0">
                <a:latin typeface="Times New Roman"/>
                <a:cs typeface="Times New Roman"/>
              </a:rPr>
              <a:t>D</a:t>
            </a:r>
            <a:r>
              <a:rPr lang="en-US" altLang="en-US" sz="4500" dirty="0" smtClean="0">
                <a:latin typeface="Times New Roman"/>
                <a:cs typeface="Times New Roman"/>
              </a:rPr>
              <a:t>iet, exercise and rest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1918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altLang="en-US" b="1" dirty="0" smtClean="0">
                <a:latin typeface="Times New Roman"/>
                <a:cs typeface="Times New Roman"/>
              </a:rPr>
              <a:t/>
            </a:r>
            <a:br>
              <a:rPr lang="en-US" altLang="en-US" b="1" dirty="0" smtClean="0">
                <a:latin typeface="Times New Roman"/>
                <a:cs typeface="Times New Roman"/>
              </a:rPr>
            </a:br>
            <a:r>
              <a:rPr lang="en-US" altLang="en-US" b="1" dirty="0" smtClean="0">
                <a:latin typeface="Times New Roman"/>
                <a:cs typeface="Times New Roman"/>
              </a:rPr>
              <a:t>Diabetes </a:t>
            </a:r>
            <a:r>
              <a:rPr lang="en-US" altLang="en-US" b="1" dirty="0">
                <a:latin typeface="Times New Roman"/>
                <a:cs typeface="Times New Roman"/>
              </a:rPr>
              <a:t>Mellitus: </a:t>
            </a:r>
            <a:r>
              <a:rPr lang="en-US" altLang="en-US" b="1" dirty="0">
                <a:solidFill>
                  <a:srgbClr val="FF0000"/>
                </a:solidFill>
                <a:latin typeface="Times New Roman"/>
                <a:cs typeface="Times New Roman"/>
              </a:rPr>
              <a:t>Type 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II </a:t>
            </a:r>
            <a:r>
              <a:rPr lang="en-US" altLang="en-US" b="1" dirty="0">
                <a:solidFill>
                  <a:srgbClr val="FF0000"/>
                </a:solidFill>
                <a:latin typeface="Times New Roman"/>
                <a:cs typeface="Times New Roman"/>
              </a:rPr>
              <a:t>Diabetes</a:t>
            </a:r>
            <a:br>
              <a:rPr lang="en-US" altLang="en-US" b="1" dirty="0">
                <a:solidFill>
                  <a:srgbClr val="FF0000"/>
                </a:solidFill>
                <a:latin typeface="Times New Roman"/>
                <a:cs typeface="Times New Roman"/>
              </a:rPr>
            </a:br>
            <a:endParaRPr lang="en-US" altLang="en-US" b="1" dirty="0" smtClean="0">
              <a:latin typeface="Times New Roman"/>
              <a:cs typeface="Times New Roman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703538" y="1066803"/>
            <a:ext cx="10607897" cy="50593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Ø"/>
            </a:pPr>
            <a:endParaRPr lang="en-US" sz="3400" dirty="0" smtClean="0">
              <a:latin typeface="Times New Roman"/>
              <a:cs typeface="Times New Roman"/>
            </a:endParaRPr>
          </a:p>
          <a:p>
            <a:pPr>
              <a:buFont typeface="Wingdings" charset="2"/>
              <a:buChar char="Ø"/>
            </a:pPr>
            <a:r>
              <a:rPr lang="en-US" sz="3000" dirty="0" smtClean="0">
                <a:latin typeface="Times New Roman"/>
                <a:cs typeface="Times New Roman"/>
              </a:rPr>
              <a:t>Previously </a:t>
            </a:r>
            <a:r>
              <a:rPr lang="en-US" sz="3000" dirty="0">
                <a:latin typeface="Times New Roman"/>
                <a:cs typeface="Times New Roman"/>
              </a:rPr>
              <a:t>called Adult Onset Diabetes</a:t>
            </a:r>
          </a:p>
          <a:p>
            <a:pPr>
              <a:buFont typeface="Wingdings" charset="2"/>
              <a:buChar char="Ø"/>
            </a:pPr>
            <a:r>
              <a:rPr lang="en-US" sz="3000" dirty="0">
                <a:latin typeface="Times New Roman"/>
                <a:cs typeface="Times New Roman"/>
              </a:rPr>
              <a:t>Insulin </a:t>
            </a:r>
            <a:r>
              <a:rPr lang="en-US" sz="3000" dirty="0" smtClean="0">
                <a:latin typeface="Times New Roman"/>
                <a:cs typeface="Times New Roman"/>
              </a:rPr>
              <a:t>resistance</a:t>
            </a:r>
          </a:p>
          <a:p>
            <a:pPr lvl="1">
              <a:buFont typeface="Wingdings" charset="2"/>
              <a:buChar char="v"/>
            </a:pPr>
            <a:r>
              <a:rPr lang="en-US" sz="3000" dirty="0" smtClean="0">
                <a:latin typeface="Times New Roman"/>
                <a:cs typeface="Times New Roman"/>
              </a:rPr>
              <a:t>Decreased </a:t>
            </a:r>
            <a:r>
              <a:rPr lang="en-US" sz="3000" dirty="0">
                <a:latin typeface="Times New Roman"/>
                <a:cs typeface="Times New Roman"/>
              </a:rPr>
              <a:t>ability of insulin (a hormone secreted by the pancreas) to </a:t>
            </a:r>
            <a:r>
              <a:rPr lang="en-US" sz="3000" dirty="0" smtClean="0">
                <a:latin typeface="Times New Roman"/>
                <a:cs typeface="Times New Roman"/>
              </a:rPr>
              <a:t>move </a:t>
            </a:r>
            <a:r>
              <a:rPr lang="en-US" sz="3000" dirty="0">
                <a:latin typeface="Times New Roman"/>
                <a:cs typeface="Times New Roman"/>
              </a:rPr>
              <a:t>glucose (blood sugar) from our bloodstream into our cells. </a:t>
            </a:r>
            <a:endParaRPr lang="en-US" sz="3000" dirty="0" smtClean="0">
              <a:latin typeface="Times New Roman"/>
              <a:cs typeface="Times New Roman"/>
            </a:endParaRPr>
          </a:p>
          <a:p>
            <a:pPr>
              <a:buFont typeface="Wingdings" charset="2"/>
              <a:buChar char="Ø"/>
            </a:pPr>
            <a:r>
              <a:rPr lang="en-US" sz="3000" dirty="0" smtClean="0">
                <a:latin typeface="Times New Roman"/>
                <a:cs typeface="Times New Roman"/>
              </a:rPr>
              <a:t>Risk </a:t>
            </a:r>
            <a:r>
              <a:rPr lang="en-US" sz="3000" dirty="0">
                <a:latin typeface="Times New Roman"/>
                <a:cs typeface="Times New Roman"/>
              </a:rPr>
              <a:t>factors include:</a:t>
            </a:r>
          </a:p>
          <a:p>
            <a:pPr lvl="2">
              <a:buFont typeface="Wingdings" charset="2"/>
              <a:buChar char="v"/>
            </a:pPr>
            <a:r>
              <a:rPr lang="en-US" sz="3000" dirty="0">
                <a:latin typeface="Times New Roman"/>
                <a:cs typeface="Times New Roman"/>
              </a:rPr>
              <a:t>Family history</a:t>
            </a:r>
          </a:p>
          <a:p>
            <a:pPr lvl="2">
              <a:buFont typeface="Wingdings" charset="2"/>
              <a:buChar char="v"/>
            </a:pPr>
            <a:r>
              <a:rPr lang="en-US" sz="3000" dirty="0">
                <a:latin typeface="Times New Roman"/>
                <a:cs typeface="Times New Roman"/>
              </a:rPr>
              <a:t>Lifestyle choices (diet, exercise, </a:t>
            </a:r>
            <a:r>
              <a:rPr lang="en-US" sz="3000" dirty="0" smtClean="0">
                <a:latin typeface="Times New Roman"/>
                <a:cs typeface="Times New Roman"/>
              </a:rPr>
              <a:t>obesity)</a:t>
            </a:r>
            <a:endParaRPr lang="en-US" sz="3000" dirty="0">
              <a:latin typeface="Times New Roman"/>
              <a:cs typeface="Times New Roman"/>
            </a:endParaRPr>
          </a:p>
          <a:p>
            <a:pPr>
              <a:buFont typeface="Wingdings" charset="2"/>
              <a:buChar char="Ø"/>
            </a:pPr>
            <a:r>
              <a:rPr lang="en-US" sz="3000" dirty="0" smtClean="0">
                <a:latin typeface="Times New Roman"/>
                <a:cs typeface="Times New Roman"/>
              </a:rPr>
              <a:t>Treatment </a:t>
            </a:r>
            <a:r>
              <a:rPr lang="en-US" sz="3000" dirty="0">
                <a:latin typeface="Times New Roman"/>
                <a:cs typeface="Times New Roman"/>
              </a:rPr>
              <a:t>includes:</a:t>
            </a:r>
          </a:p>
          <a:p>
            <a:pPr lvl="2">
              <a:buFont typeface="Wingdings" charset="2"/>
              <a:buChar char="v"/>
            </a:pPr>
            <a:r>
              <a:rPr lang="en-US" sz="3000" dirty="0" smtClean="0">
                <a:latin typeface="Times New Roman"/>
                <a:cs typeface="Times New Roman"/>
              </a:rPr>
              <a:t>Blood glucose monitoring</a:t>
            </a:r>
            <a:endParaRPr lang="en-US" sz="3000" dirty="0">
              <a:latin typeface="Times New Roman"/>
              <a:cs typeface="Times New Roman"/>
            </a:endParaRPr>
          </a:p>
          <a:p>
            <a:pPr lvl="2">
              <a:buFont typeface="Wingdings" charset="2"/>
              <a:buChar char="v"/>
            </a:pPr>
            <a:r>
              <a:rPr lang="en-US" sz="3000" dirty="0">
                <a:latin typeface="Times New Roman"/>
                <a:cs typeface="Times New Roman"/>
              </a:rPr>
              <a:t>D</a:t>
            </a:r>
            <a:r>
              <a:rPr lang="en-US" sz="3000" dirty="0" smtClean="0">
                <a:latin typeface="Times New Roman"/>
                <a:cs typeface="Times New Roman"/>
              </a:rPr>
              <a:t>iet management and </a:t>
            </a:r>
            <a:r>
              <a:rPr lang="en-US" sz="3000" dirty="0">
                <a:latin typeface="Times New Roman"/>
                <a:cs typeface="Times New Roman"/>
              </a:rPr>
              <a:t>exercise</a:t>
            </a:r>
          </a:p>
          <a:p>
            <a:pPr lvl="2">
              <a:buFont typeface="Wingdings" charset="2"/>
              <a:buChar char="v"/>
            </a:pPr>
            <a:r>
              <a:rPr lang="en-US" sz="3000" dirty="0">
                <a:latin typeface="Times New Roman"/>
                <a:cs typeface="Times New Roman"/>
              </a:rPr>
              <a:t>Oral </a:t>
            </a:r>
            <a:r>
              <a:rPr lang="en-US" sz="3000" dirty="0" smtClean="0">
                <a:latin typeface="Times New Roman"/>
                <a:cs typeface="Times New Roman"/>
              </a:rPr>
              <a:t>medications (Glucophage</a:t>
            </a:r>
            <a:r>
              <a:rPr lang="en-US" sz="3000" dirty="0">
                <a:latin typeface="Times New Roman"/>
                <a:cs typeface="Times New Roman"/>
              </a:rPr>
              <a:t>, </a:t>
            </a:r>
            <a:r>
              <a:rPr lang="en-US" sz="3000" dirty="0" err="1">
                <a:latin typeface="Times New Roman"/>
                <a:cs typeface="Times New Roman"/>
              </a:rPr>
              <a:t>Actos</a:t>
            </a:r>
            <a:r>
              <a:rPr lang="en-US" sz="3000" dirty="0">
                <a:latin typeface="Times New Roman"/>
                <a:cs typeface="Times New Roman"/>
              </a:rPr>
              <a:t>, etc</a:t>
            </a:r>
            <a:r>
              <a:rPr lang="en-US" sz="3000" dirty="0" smtClean="0">
                <a:latin typeface="Times New Roman"/>
                <a:cs typeface="Times New Roman"/>
              </a:rPr>
              <a:t>.)</a:t>
            </a:r>
            <a:endParaRPr lang="en-US" sz="3000" dirty="0">
              <a:latin typeface="Times New Roman"/>
              <a:cs typeface="Times New Roman"/>
            </a:endParaRPr>
          </a:p>
          <a:p>
            <a:pPr lvl="2">
              <a:buFont typeface="Wingdings" charset="2"/>
              <a:buChar char="v"/>
            </a:pPr>
            <a:r>
              <a:rPr lang="en-US" sz="3000" dirty="0" smtClean="0">
                <a:latin typeface="Times New Roman"/>
                <a:cs typeface="Times New Roman"/>
              </a:rPr>
              <a:t>Insulin</a:t>
            </a:r>
            <a:endParaRPr lang="en-US" sz="3000" dirty="0">
              <a:latin typeface="Times New Roman"/>
              <a:cs typeface="Times New Roman"/>
            </a:endParaRPr>
          </a:p>
          <a:p>
            <a:pPr lvl="2">
              <a:buFont typeface="Arial" panose="020B0604020202020204" pitchFamily="34" charset="0"/>
              <a:buNone/>
            </a:pPr>
            <a:endParaRPr lang="en-US" altLang="en-US" sz="2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3326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77523" y="449280"/>
            <a:ext cx="10626155" cy="630720"/>
          </a:xfrm>
        </p:spPr>
        <p:txBody>
          <a:bodyPr>
            <a:noAutofit/>
          </a:bodyPr>
          <a:lstStyle/>
          <a:p>
            <a:pPr algn="ctr"/>
            <a:r>
              <a:rPr lang="en-US" altLang="en-US" sz="4000" b="1" dirty="0" smtClean="0">
                <a:latin typeface="Times New Roman"/>
                <a:cs typeface="Times New Roman"/>
              </a:rPr>
              <a:t>Hypoglycemia (Low blood sugar)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786164" y="1166400"/>
            <a:ext cx="10644052" cy="5234400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endParaRPr lang="en-US" altLang="en-US" sz="2400" b="1" u="sng" dirty="0" smtClean="0">
              <a:solidFill>
                <a:srgbClr val="C00000"/>
              </a:solidFill>
            </a:endParaRPr>
          </a:p>
          <a:p>
            <a:pPr>
              <a:buFont typeface="Wingdings" charset="2"/>
              <a:buChar char="Ø"/>
            </a:pPr>
            <a:r>
              <a:rPr lang="en-US" altLang="en-US" sz="5800" dirty="0" smtClean="0">
                <a:latin typeface="Times New Roman"/>
                <a:cs typeface="Times New Roman"/>
              </a:rPr>
              <a:t>Blood glucose less than or equal to 80 </a:t>
            </a:r>
            <a:r>
              <a:rPr lang="en-US" altLang="en-US" sz="5800" dirty="0">
                <a:latin typeface="Times New Roman"/>
                <a:cs typeface="Times New Roman"/>
              </a:rPr>
              <a:t>mg/</a:t>
            </a:r>
            <a:r>
              <a:rPr lang="en-US" altLang="en-US" sz="5800" dirty="0" smtClean="0">
                <a:latin typeface="Times New Roman"/>
                <a:cs typeface="Times New Roman"/>
              </a:rPr>
              <a:t>dl </a:t>
            </a:r>
            <a:r>
              <a:rPr lang="en-US" altLang="en-US" sz="5800" b="1" u="sng" dirty="0">
                <a:latin typeface="Times New Roman"/>
                <a:cs typeface="Times New Roman"/>
              </a:rPr>
              <a:t>OR</a:t>
            </a:r>
            <a:r>
              <a:rPr lang="en-US" altLang="en-US" sz="5800" b="1" dirty="0">
                <a:latin typeface="Times New Roman"/>
                <a:cs typeface="Times New Roman"/>
              </a:rPr>
              <a:t> </a:t>
            </a:r>
            <a:r>
              <a:rPr lang="en-US" altLang="en-US" sz="5800" dirty="0">
                <a:latin typeface="Times New Roman"/>
                <a:cs typeface="Times New Roman"/>
              </a:rPr>
              <a:t>symptoms </a:t>
            </a:r>
            <a:endParaRPr lang="en-US" altLang="en-US" sz="5800" dirty="0" smtClean="0">
              <a:latin typeface="Times New Roman"/>
              <a:cs typeface="Times New Roman"/>
            </a:endParaRPr>
          </a:p>
          <a:p>
            <a:pPr>
              <a:buFont typeface="Wingdings" charset="2"/>
              <a:buChar char="Ø"/>
            </a:pPr>
            <a:r>
              <a:rPr lang="en-US" altLang="en-US" sz="5800" i="1" dirty="0" smtClean="0">
                <a:latin typeface="Times New Roman"/>
                <a:cs typeface="Times New Roman"/>
              </a:rPr>
              <a:t>Usual </a:t>
            </a:r>
            <a:r>
              <a:rPr lang="en-US" altLang="en-US" sz="5800" dirty="0" smtClean="0">
                <a:latin typeface="Times New Roman"/>
                <a:cs typeface="Times New Roman"/>
              </a:rPr>
              <a:t>symptoms of hypoglycemia:</a:t>
            </a:r>
          </a:p>
          <a:p>
            <a:pPr lvl="1">
              <a:buFont typeface="Wingdings" charset="2"/>
              <a:buChar char="v"/>
            </a:pPr>
            <a:r>
              <a:rPr lang="en-US" altLang="en-US" sz="5800" dirty="0" smtClean="0">
                <a:latin typeface="Times New Roman"/>
                <a:cs typeface="Times New Roman"/>
              </a:rPr>
              <a:t>Shaky or jittery</a:t>
            </a:r>
            <a:endParaRPr lang="en-US" altLang="en-US" sz="5800" dirty="0">
              <a:latin typeface="Times New Roman"/>
              <a:cs typeface="Times New Roman"/>
            </a:endParaRPr>
          </a:p>
          <a:p>
            <a:pPr lvl="1">
              <a:buFont typeface="Wingdings" charset="2"/>
              <a:buChar char="v"/>
            </a:pPr>
            <a:r>
              <a:rPr lang="en-US" altLang="en-US" sz="5800" dirty="0" smtClean="0">
                <a:latin typeface="Times New Roman"/>
                <a:cs typeface="Times New Roman"/>
              </a:rPr>
              <a:t>Sweaty</a:t>
            </a:r>
          </a:p>
          <a:p>
            <a:pPr lvl="1">
              <a:buFont typeface="Wingdings" charset="2"/>
              <a:buChar char="v"/>
            </a:pPr>
            <a:r>
              <a:rPr lang="en-US" altLang="en-US" sz="5800" dirty="0" smtClean="0">
                <a:latin typeface="Times New Roman"/>
                <a:cs typeface="Times New Roman"/>
              </a:rPr>
              <a:t>Hungry</a:t>
            </a:r>
          </a:p>
          <a:p>
            <a:pPr lvl="1">
              <a:buFont typeface="Wingdings" charset="2"/>
              <a:buChar char="v"/>
            </a:pPr>
            <a:r>
              <a:rPr lang="en-US" altLang="en-US" sz="5800" dirty="0" smtClean="0">
                <a:latin typeface="Times New Roman"/>
                <a:cs typeface="Times New Roman"/>
              </a:rPr>
              <a:t>Pale</a:t>
            </a:r>
            <a:r>
              <a:rPr lang="en-US" altLang="en-US" sz="5800" dirty="0">
                <a:latin typeface="Times New Roman"/>
                <a:cs typeface="Times New Roman"/>
              </a:rPr>
              <a:t>		</a:t>
            </a:r>
          </a:p>
          <a:p>
            <a:pPr lvl="1">
              <a:buFont typeface="Wingdings" charset="2"/>
              <a:buChar char="v"/>
            </a:pPr>
            <a:r>
              <a:rPr lang="en-US" altLang="en-US" sz="5800" dirty="0" smtClean="0">
                <a:latin typeface="Times New Roman"/>
                <a:cs typeface="Times New Roman"/>
              </a:rPr>
              <a:t>Headache</a:t>
            </a:r>
            <a:endParaRPr lang="en-US" altLang="en-US" sz="5800" dirty="0">
              <a:latin typeface="Times New Roman"/>
              <a:cs typeface="Times New Roman"/>
            </a:endParaRPr>
          </a:p>
          <a:p>
            <a:pPr lvl="1">
              <a:buFont typeface="Wingdings" charset="2"/>
              <a:buChar char="v"/>
            </a:pPr>
            <a:r>
              <a:rPr lang="en-US" altLang="en-US" sz="5800" dirty="0" smtClean="0">
                <a:latin typeface="Times New Roman"/>
                <a:cs typeface="Times New Roman"/>
              </a:rPr>
              <a:t>Blurry vision</a:t>
            </a:r>
          </a:p>
          <a:p>
            <a:pPr lvl="1">
              <a:buFont typeface="Wingdings" charset="2"/>
              <a:buChar char="v"/>
            </a:pPr>
            <a:r>
              <a:rPr lang="en-US" altLang="en-US" sz="5800" dirty="0" smtClean="0">
                <a:latin typeface="Times New Roman"/>
                <a:cs typeface="Times New Roman"/>
              </a:rPr>
              <a:t>Sleepy</a:t>
            </a:r>
          </a:p>
          <a:p>
            <a:pPr lvl="1">
              <a:buFont typeface="Wingdings" charset="2"/>
              <a:buChar char="v"/>
            </a:pPr>
            <a:r>
              <a:rPr lang="en-US" altLang="en-US" sz="5800" dirty="0" smtClean="0">
                <a:latin typeface="Times New Roman"/>
                <a:cs typeface="Times New Roman"/>
              </a:rPr>
              <a:t>Dizzy</a:t>
            </a:r>
          </a:p>
          <a:p>
            <a:pPr lvl="2" eaLnBrk="1" hangingPunct="1">
              <a:buFont typeface="Wingdings" panose="05000000000000000000" pitchFamily="2" charset="2"/>
              <a:buChar char="Ø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445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1596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000" b="1" dirty="0" smtClean="0">
                <a:latin typeface="Times New Roman"/>
                <a:cs typeface="Times New Roman"/>
              </a:rPr>
              <a:t>Hypoglycemia: Treatment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65215" y="1143000"/>
            <a:ext cx="10781658" cy="5410200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Ø"/>
            </a:pPr>
            <a:r>
              <a:rPr lang="en-US" altLang="en-US" sz="2400" dirty="0" smtClean="0">
                <a:latin typeface="Times New Roman"/>
                <a:cs typeface="Times New Roman"/>
              </a:rPr>
              <a:t>Can occur very quickly</a:t>
            </a:r>
            <a:endParaRPr lang="en-US" altLang="en-US" sz="2400" dirty="0">
              <a:latin typeface="Times New Roman"/>
              <a:cs typeface="Times New Roman"/>
            </a:endParaRPr>
          </a:p>
          <a:p>
            <a:pPr>
              <a:buFont typeface="Wingdings" charset="2"/>
              <a:buChar char="Ø"/>
            </a:pPr>
            <a:r>
              <a:rPr lang="en-US" altLang="en-US" sz="2400" dirty="0" smtClean="0">
                <a:latin typeface="Times New Roman"/>
                <a:cs typeface="Times New Roman"/>
              </a:rPr>
              <a:t>Must be treated immediately</a:t>
            </a:r>
          </a:p>
          <a:p>
            <a:pPr>
              <a:buFont typeface="Wingdings" charset="2"/>
              <a:buChar char="Ø"/>
            </a:pPr>
            <a:r>
              <a:rPr lang="en-US" altLang="en-US" sz="2400" dirty="0" smtClean="0">
                <a:latin typeface="Times New Roman"/>
                <a:cs typeface="Times New Roman"/>
              </a:rPr>
              <a:t>Prevention:</a:t>
            </a:r>
          </a:p>
          <a:p>
            <a:pPr lvl="1">
              <a:buFont typeface="Wingdings" charset="2"/>
              <a:buChar char="Ø"/>
            </a:pPr>
            <a:r>
              <a:rPr lang="en-US" altLang="en-US" dirty="0" smtClean="0">
                <a:latin typeface="Times New Roman"/>
                <a:cs typeface="Times New Roman"/>
              </a:rPr>
              <a:t>Regular blood sugar monitoring/in classroom if necessary</a:t>
            </a:r>
          </a:p>
          <a:p>
            <a:pPr lvl="1">
              <a:buFont typeface="Wingdings" charset="2"/>
              <a:buChar char="Ø"/>
            </a:pPr>
            <a:r>
              <a:rPr lang="en-US" altLang="en-US" dirty="0" smtClean="0">
                <a:latin typeface="Times New Roman"/>
                <a:cs typeface="Times New Roman"/>
              </a:rPr>
              <a:t>Meals/Snacks eaten on regular schedule/not skipped/in classroom if necessary</a:t>
            </a:r>
          </a:p>
          <a:p>
            <a:pPr>
              <a:buFont typeface="Wingdings" charset="2"/>
              <a:buChar char="Ø"/>
            </a:pPr>
            <a:r>
              <a:rPr lang="en-US" altLang="en-US" sz="2400" dirty="0">
                <a:latin typeface="Times New Roman"/>
                <a:cs typeface="Times New Roman"/>
              </a:rPr>
              <a:t>Treatment of hypoglycemia:</a:t>
            </a:r>
          </a:p>
          <a:p>
            <a:pPr lvl="1">
              <a:buFont typeface="Wingdings" charset="2"/>
              <a:buChar char="v"/>
            </a:pPr>
            <a:r>
              <a:rPr lang="en-US" altLang="en-US" dirty="0">
                <a:latin typeface="Times New Roman"/>
                <a:cs typeface="Times New Roman"/>
              </a:rPr>
              <a:t>If student is able to swallow and follow directions, treat with a fast-acting carbohydrate (CHO) source.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Times New Roman"/>
                <a:cs typeface="Times New Roman"/>
              </a:rPr>
              <a:t>Mini box of juice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Times New Roman"/>
                <a:cs typeface="Times New Roman"/>
              </a:rPr>
              <a:t>8 oz. carton low or no-fat milk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Times New Roman"/>
                <a:cs typeface="Times New Roman"/>
              </a:rPr>
              <a:t>½ can soda (sweetened)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Times New Roman"/>
                <a:cs typeface="Times New Roman"/>
              </a:rPr>
              <a:t>3-4 glucose tablets</a:t>
            </a:r>
          </a:p>
          <a:p>
            <a:pPr>
              <a:buFont typeface="Wingdings" charset="2"/>
              <a:buChar char="Ø"/>
            </a:pPr>
            <a:r>
              <a:rPr lang="en-US" altLang="en-US" sz="2400" dirty="0" smtClean="0">
                <a:latin typeface="Times New Roman"/>
                <a:cs typeface="Times New Roman"/>
              </a:rPr>
              <a:t>Remain </a:t>
            </a:r>
            <a:r>
              <a:rPr lang="en-US" altLang="en-US" sz="2400" dirty="0">
                <a:latin typeface="Times New Roman"/>
                <a:cs typeface="Times New Roman"/>
              </a:rPr>
              <a:t>with student until he/she is able to safely resume normal activity.</a:t>
            </a:r>
          </a:p>
        </p:txBody>
      </p:sp>
    </p:spTree>
    <p:extLst>
      <p:ext uri="{BB962C8B-B14F-4D97-AF65-F5344CB8AC3E}">
        <p14:creationId xmlns:p14="http://schemas.microsoft.com/office/powerpoint/2010/main" val="64676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altLang="en-US" sz="40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Hypoglycemia:</a:t>
            </a:r>
            <a:r>
              <a:rPr lang="en-US" alt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Emergency</a:t>
            </a:r>
            <a:endParaRPr lang="en-US" altLang="en-US" b="1" dirty="0" smtClean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762000" y="1080000"/>
            <a:ext cx="10591800" cy="5536700"/>
          </a:xfrm>
        </p:spPr>
        <p:txBody>
          <a:bodyPr>
            <a:normAutofit/>
          </a:bodyPr>
          <a:lstStyle/>
          <a:p>
            <a:pPr eaLnBrk="1" hangingPunct="1">
              <a:buFont typeface="Wingdings" charset="2"/>
              <a:buChar char="Ø"/>
            </a:pPr>
            <a:r>
              <a:rPr lang="en-US" altLang="en-US" sz="2400" dirty="0" smtClean="0">
                <a:latin typeface="Times New Roman"/>
                <a:cs typeface="Times New Roman"/>
              </a:rPr>
              <a:t>If student </a:t>
            </a:r>
            <a:r>
              <a:rPr lang="en-US" altLang="en-US" sz="24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becomes unconscious: EMERGENCY</a:t>
            </a:r>
            <a:endParaRPr lang="en-US" altLang="en-US" sz="2400" dirty="0">
              <a:latin typeface="Times New Roman"/>
              <a:cs typeface="Times New Roman"/>
            </a:endParaRPr>
          </a:p>
          <a:p>
            <a:pPr lvl="2">
              <a:buFont typeface="Wingdings" charset="2"/>
              <a:buChar char="v"/>
            </a:pPr>
            <a:r>
              <a:rPr lang="en-US" altLang="en-US" sz="2400" dirty="0">
                <a:latin typeface="Times New Roman"/>
                <a:cs typeface="Times New Roman"/>
              </a:rPr>
              <a:t>Student will be </a:t>
            </a:r>
            <a:r>
              <a:rPr lang="en-US" altLang="en-US" sz="2400" i="1" u="sng" dirty="0">
                <a:latin typeface="Times New Roman"/>
                <a:cs typeface="Times New Roman"/>
              </a:rPr>
              <a:t>unable to swallow and follow </a:t>
            </a:r>
            <a:r>
              <a:rPr lang="en-US" altLang="en-US" sz="2400" i="1" u="sng" dirty="0" smtClean="0">
                <a:latin typeface="Times New Roman"/>
                <a:cs typeface="Times New Roman"/>
              </a:rPr>
              <a:t>directions</a:t>
            </a:r>
          </a:p>
          <a:p>
            <a:pPr lvl="2">
              <a:buFont typeface="Wingdings" charset="2"/>
              <a:buChar char="v"/>
            </a:pPr>
            <a:r>
              <a:rPr lang="en-US" altLang="en-US" sz="2400" dirty="0" smtClean="0">
                <a:latin typeface="Times New Roman"/>
                <a:cs typeface="Times New Roman"/>
              </a:rPr>
              <a:t>Turn student onto his/her side	</a:t>
            </a:r>
          </a:p>
          <a:p>
            <a:pPr lvl="2">
              <a:buFont typeface="Wingdings" charset="2"/>
              <a:buChar char="v"/>
            </a:pPr>
            <a:r>
              <a:rPr lang="en-US" altLang="en-US" sz="2400" dirty="0" smtClean="0">
                <a:latin typeface="Times New Roman"/>
                <a:cs typeface="Times New Roman"/>
              </a:rPr>
              <a:t>Remain with the student until the on-site School Nurse/Trained Unlicensed Diabetic Assistant arrives OR until EMS arrives</a:t>
            </a:r>
          </a:p>
          <a:p>
            <a:pPr lvl="2">
              <a:buFont typeface="Wingdings" charset="2"/>
              <a:buChar char="v"/>
            </a:pPr>
            <a:r>
              <a:rPr lang="en-US" altLang="en-US" sz="2400" dirty="0" smtClean="0">
                <a:latin typeface="Times New Roman"/>
                <a:cs typeface="Times New Roman"/>
              </a:rPr>
              <a:t>If no School Nurse of Trained Unlicensed Diabetic Assistant available </a:t>
            </a:r>
            <a:r>
              <a:rPr lang="en-US" altLang="en-US" sz="2400" dirty="0">
                <a:latin typeface="Times New Roman"/>
                <a:cs typeface="Times New Roman"/>
              </a:rPr>
              <a:t> </a:t>
            </a:r>
            <a:r>
              <a:rPr lang="en-US" altLang="en-US" sz="2400" dirty="0" smtClean="0">
                <a:latin typeface="Times New Roman"/>
                <a:cs typeface="Times New Roman"/>
              </a:rPr>
              <a:t>- </a:t>
            </a:r>
            <a:r>
              <a:rPr lang="en-US" altLang="en-US" sz="24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CALL </a:t>
            </a:r>
            <a:r>
              <a:rPr lang="en-US" altLang="en-US" sz="2400" dirty="0">
                <a:solidFill>
                  <a:srgbClr val="C00000"/>
                </a:solidFill>
                <a:latin typeface="Times New Roman"/>
                <a:cs typeface="Times New Roman"/>
              </a:rPr>
              <a:t>9-1-1                                                  </a:t>
            </a:r>
          </a:p>
          <a:p>
            <a:pPr>
              <a:buFont typeface="Wingdings" charset="2"/>
              <a:buChar char="Ø"/>
            </a:pPr>
            <a:r>
              <a:rPr lang="en-US" altLang="en-US" sz="2400" dirty="0">
                <a:latin typeface="Times New Roman"/>
                <a:cs typeface="Times New Roman"/>
              </a:rPr>
              <a:t>Treatment of 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EMERGENT</a:t>
            </a:r>
            <a:r>
              <a:rPr lang="en-US" altLang="en-US" sz="2400" dirty="0" smtClean="0">
                <a:latin typeface="Times New Roman"/>
                <a:cs typeface="Times New Roman"/>
              </a:rPr>
              <a:t> hypoglycemia</a:t>
            </a:r>
            <a:r>
              <a:rPr lang="en-US" altLang="en-US" sz="2400" dirty="0">
                <a:latin typeface="Times New Roman"/>
                <a:cs typeface="Times New Roman"/>
              </a:rPr>
              <a:t>:</a:t>
            </a:r>
            <a:endParaRPr lang="en-US" altLang="en-US" sz="2400" u="sng" dirty="0">
              <a:latin typeface="Times New Roman"/>
              <a:cs typeface="Times New Roman"/>
            </a:endParaRPr>
          </a:p>
          <a:p>
            <a:pPr lvl="2">
              <a:buFont typeface="Wingdings" charset="2"/>
              <a:buChar char="v"/>
            </a:pPr>
            <a:r>
              <a:rPr lang="en-US" altLang="en-US" sz="2400" dirty="0" smtClean="0">
                <a:latin typeface="Times New Roman"/>
                <a:cs typeface="Times New Roman"/>
              </a:rPr>
              <a:t>Administer Glucagon injection (if ordered by physician)</a:t>
            </a:r>
          </a:p>
          <a:p>
            <a:pPr lvl="2">
              <a:buFont typeface="Wingdings" charset="2"/>
              <a:buChar char="v"/>
            </a:pPr>
            <a:r>
              <a:rPr lang="en-US" altLang="en-US" sz="2400" dirty="0" smtClean="0">
                <a:latin typeface="Times New Roman"/>
                <a:cs typeface="Times New Roman"/>
              </a:rPr>
              <a:t>Glucagon is a </a:t>
            </a:r>
            <a:r>
              <a:rPr lang="en-US" altLang="en-US" sz="2400" dirty="0">
                <a:latin typeface="Times New Roman"/>
                <a:cs typeface="Times New Roman"/>
              </a:rPr>
              <a:t>h</a:t>
            </a:r>
            <a:r>
              <a:rPr lang="en-US" altLang="en-US" sz="2400" dirty="0" smtClean="0">
                <a:latin typeface="Times New Roman"/>
                <a:cs typeface="Times New Roman"/>
              </a:rPr>
              <a:t>ormone that</a:t>
            </a:r>
            <a:r>
              <a:rPr lang="en-US" altLang="en-US" sz="2400" dirty="0">
                <a:latin typeface="Times New Roman"/>
                <a:cs typeface="Times New Roman"/>
              </a:rPr>
              <a:t> </a:t>
            </a:r>
            <a:r>
              <a:rPr lang="en-US" altLang="en-US" sz="2400" dirty="0" smtClean="0">
                <a:latin typeface="Times New Roman"/>
                <a:cs typeface="Times New Roman"/>
              </a:rPr>
              <a:t>when injected </a:t>
            </a:r>
            <a:r>
              <a:rPr lang="en-US" altLang="en-US" sz="2400" dirty="0">
                <a:latin typeface="Times New Roman"/>
                <a:cs typeface="Times New Roman"/>
              </a:rPr>
              <a:t>r</a:t>
            </a:r>
            <a:r>
              <a:rPr lang="en-US" altLang="en-US" sz="2400" dirty="0" smtClean="0">
                <a:latin typeface="Times New Roman"/>
                <a:cs typeface="Times New Roman"/>
              </a:rPr>
              <a:t>aises the blood </a:t>
            </a:r>
            <a:r>
              <a:rPr lang="en-US" altLang="en-US" sz="2400" dirty="0">
                <a:latin typeface="Times New Roman"/>
                <a:cs typeface="Times New Roman"/>
              </a:rPr>
              <a:t>sugar </a:t>
            </a:r>
            <a:r>
              <a:rPr lang="en-US" altLang="en-US" sz="2400" dirty="0" smtClean="0">
                <a:latin typeface="Times New Roman"/>
                <a:cs typeface="Times New Roman"/>
              </a:rPr>
              <a:t>quickly</a:t>
            </a:r>
          </a:p>
          <a:p>
            <a:pPr lvl="2">
              <a:buFont typeface="Wingdings" charset="2"/>
              <a:buChar char="v"/>
            </a:pPr>
            <a:r>
              <a:rPr lang="en-US" altLang="en-US" sz="2400" dirty="0" smtClean="0">
                <a:latin typeface="Times New Roman"/>
                <a:cs typeface="Times New Roman"/>
              </a:rPr>
              <a:t>Glucagon </a:t>
            </a:r>
            <a:r>
              <a:rPr lang="en-US" altLang="en-US" sz="240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may only be administered</a:t>
            </a:r>
            <a:r>
              <a:rPr lang="en-US" altLang="en-US" sz="2400" dirty="0" smtClean="0">
                <a:latin typeface="Times New Roman"/>
                <a:cs typeface="Times New Roman"/>
              </a:rPr>
              <a:t> by a </a:t>
            </a:r>
            <a:r>
              <a:rPr lang="en-US" altLang="en-US" sz="2400" dirty="0">
                <a:latin typeface="Times New Roman"/>
                <a:cs typeface="Times New Roman"/>
              </a:rPr>
              <a:t>School Nurse </a:t>
            </a:r>
            <a:r>
              <a:rPr lang="en-US" altLang="en-US" sz="2400" dirty="0" smtClean="0">
                <a:latin typeface="Times New Roman"/>
                <a:cs typeface="Times New Roman"/>
              </a:rPr>
              <a:t>or a Trained </a:t>
            </a:r>
            <a:r>
              <a:rPr lang="en-US" altLang="en-US" sz="2400" dirty="0">
                <a:latin typeface="Times New Roman"/>
                <a:cs typeface="Times New Roman"/>
              </a:rPr>
              <a:t>Unlicensed Diabetic </a:t>
            </a:r>
            <a:r>
              <a:rPr lang="en-US" altLang="en-US" sz="2400" dirty="0" smtClean="0">
                <a:latin typeface="Times New Roman"/>
                <a:cs typeface="Times New Roman"/>
              </a:rPr>
              <a:t>Assistant</a:t>
            </a:r>
          </a:p>
          <a:p>
            <a:pPr>
              <a:buFont typeface="Wingdings" charset="2"/>
              <a:buChar char="Ø"/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Students must be accompanied by a School Nurse or Unlicensed Diabetic Assistant or Parent if participating on a Field Trip or Extracurricular</a:t>
            </a:r>
            <a:r>
              <a:rPr lang="en-US" altLang="en-US" sz="24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altLang="en-US" sz="2400" dirty="0" smtClean="0">
                <a:latin typeface="Times New Roman"/>
                <a:cs typeface="Times New Roman"/>
              </a:rPr>
              <a:t>Activity</a:t>
            </a:r>
            <a:endParaRPr lang="en-US" altLang="en-US" sz="2400" dirty="0"/>
          </a:p>
          <a:p>
            <a:pPr lvl="3" eaLnBrk="1" hangingPunct="1">
              <a:buFont typeface="Wingdings" panose="05000000000000000000" pitchFamily="2" charset="2"/>
              <a:buChar char="ü"/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41299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77523" y="449280"/>
            <a:ext cx="10626155" cy="630720"/>
          </a:xfrm>
        </p:spPr>
        <p:txBody>
          <a:bodyPr>
            <a:noAutofit/>
          </a:bodyPr>
          <a:lstStyle/>
          <a:p>
            <a:pPr algn="ctr"/>
            <a:r>
              <a:rPr lang="en-US" altLang="en-US" sz="4000" b="1" dirty="0" smtClean="0">
                <a:latin typeface="Times New Roman"/>
                <a:cs typeface="Times New Roman"/>
              </a:rPr>
              <a:t>Hyperglycemia (High blood sugar)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786164" y="1149120"/>
            <a:ext cx="10644052" cy="5251680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endParaRPr lang="en-US" altLang="en-US" sz="2400" b="1" u="sng" dirty="0" smtClean="0">
              <a:solidFill>
                <a:srgbClr val="C00000"/>
              </a:solidFill>
            </a:endParaRPr>
          </a:p>
          <a:p>
            <a:pPr>
              <a:buFont typeface="Wingdings" charset="2"/>
              <a:buChar char="Ø"/>
            </a:pPr>
            <a:r>
              <a:rPr lang="en-US" altLang="en-US" sz="3200" dirty="0" smtClean="0">
                <a:latin typeface="Times New Roman"/>
                <a:cs typeface="Times New Roman"/>
              </a:rPr>
              <a:t>Blood glucose greater than or equal to 300 </a:t>
            </a:r>
            <a:r>
              <a:rPr lang="en-US" altLang="en-US" sz="3200" dirty="0">
                <a:latin typeface="Times New Roman"/>
                <a:cs typeface="Times New Roman"/>
              </a:rPr>
              <a:t>mg/</a:t>
            </a:r>
            <a:r>
              <a:rPr lang="en-US" altLang="en-US" sz="3200" dirty="0" smtClean="0">
                <a:latin typeface="Times New Roman"/>
                <a:cs typeface="Times New Roman"/>
              </a:rPr>
              <a:t>dl </a:t>
            </a:r>
            <a:r>
              <a:rPr lang="en-US" altLang="en-US" sz="3200" b="1" u="sng" dirty="0">
                <a:latin typeface="Times New Roman"/>
                <a:cs typeface="Times New Roman"/>
              </a:rPr>
              <a:t>OR</a:t>
            </a:r>
            <a:r>
              <a:rPr lang="en-US" altLang="en-US" sz="3200" b="1" dirty="0">
                <a:latin typeface="Times New Roman"/>
                <a:cs typeface="Times New Roman"/>
              </a:rPr>
              <a:t> </a:t>
            </a:r>
            <a:r>
              <a:rPr lang="en-US" altLang="en-US" sz="3200" dirty="0">
                <a:latin typeface="Times New Roman"/>
                <a:cs typeface="Times New Roman"/>
              </a:rPr>
              <a:t>symptoms </a:t>
            </a:r>
            <a:endParaRPr lang="en-US" altLang="en-US" sz="3200" dirty="0" smtClean="0">
              <a:latin typeface="Times New Roman"/>
              <a:cs typeface="Times New Roman"/>
            </a:endParaRPr>
          </a:p>
          <a:p>
            <a:pPr>
              <a:buFont typeface="Wingdings" charset="2"/>
              <a:buChar char="Ø"/>
            </a:pPr>
            <a:r>
              <a:rPr lang="en-US" altLang="en-US" sz="3200" i="1" dirty="0" smtClean="0">
                <a:latin typeface="Times New Roman"/>
                <a:cs typeface="Times New Roman"/>
              </a:rPr>
              <a:t>Usual</a:t>
            </a:r>
            <a:r>
              <a:rPr lang="en-US" altLang="en-US" sz="3200" dirty="0" smtClean="0">
                <a:latin typeface="Times New Roman"/>
                <a:cs typeface="Times New Roman"/>
              </a:rPr>
              <a:t> symptoms of hyperglycemia:</a:t>
            </a:r>
          </a:p>
          <a:p>
            <a:pPr lvl="1">
              <a:buFont typeface="Wingdings" charset="2"/>
              <a:buChar char="v"/>
            </a:pPr>
            <a:r>
              <a:rPr lang="en-US" altLang="en-US" sz="3200" dirty="0" smtClean="0">
                <a:latin typeface="Times New Roman"/>
                <a:cs typeface="Times New Roman"/>
              </a:rPr>
              <a:t>Increased thirst, dry mouth</a:t>
            </a:r>
          </a:p>
          <a:p>
            <a:pPr lvl="1">
              <a:buFont typeface="Wingdings" charset="2"/>
              <a:buChar char="v"/>
            </a:pPr>
            <a:r>
              <a:rPr lang="en-US" altLang="en-US" sz="3200" dirty="0" smtClean="0">
                <a:latin typeface="Times New Roman"/>
                <a:cs typeface="Times New Roman"/>
              </a:rPr>
              <a:t>Frequent or increased urination</a:t>
            </a:r>
          </a:p>
          <a:p>
            <a:pPr lvl="1">
              <a:buFont typeface="Wingdings" charset="2"/>
              <a:buChar char="v"/>
            </a:pPr>
            <a:r>
              <a:rPr lang="en-US" altLang="en-US" sz="3200" dirty="0" smtClean="0">
                <a:latin typeface="Times New Roman"/>
                <a:cs typeface="Times New Roman"/>
              </a:rPr>
              <a:t>Change in appetite, nausea</a:t>
            </a:r>
          </a:p>
          <a:p>
            <a:pPr lvl="1">
              <a:buFont typeface="Wingdings" charset="2"/>
              <a:buChar char="v"/>
            </a:pPr>
            <a:r>
              <a:rPr lang="en-US" altLang="en-US" sz="3200" dirty="0" smtClean="0">
                <a:latin typeface="Times New Roman"/>
                <a:cs typeface="Times New Roman"/>
              </a:rPr>
              <a:t>Blurry vision</a:t>
            </a:r>
            <a:endParaRPr lang="en-US" altLang="en-US" sz="3200" dirty="0">
              <a:latin typeface="Times New Roman"/>
              <a:cs typeface="Times New Roman"/>
            </a:endParaRPr>
          </a:p>
          <a:p>
            <a:pPr lvl="1">
              <a:buFont typeface="Wingdings" charset="2"/>
              <a:buChar char="v"/>
            </a:pPr>
            <a:r>
              <a:rPr lang="en-US" altLang="en-US" sz="3200" dirty="0" smtClean="0">
                <a:latin typeface="Times New Roman"/>
                <a:cs typeface="Times New Roman"/>
              </a:rPr>
              <a:t>Fatigue</a:t>
            </a:r>
          </a:p>
          <a:p>
            <a:pPr lvl="2" eaLnBrk="1" hangingPunct="1">
              <a:buFont typeface="Wingdings" panose="05000000000000000000" pitchFamily="2" charset="2"/>
              <a:buChar char="Ø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126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159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Hyperglycemia: Treatment</a:t>
            </a:r>
            <a:endParaRPr lang="en-US" altLang="en-US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760245" y="914402"/>
            <a:ext cx="10729824" cy="52117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endParaRPr lang="en-US" altLang="en-US" b="1" u="sng" dirty="0" smtClean="0">
              <a:solidFill>
                <a:srgbClr val="FFC000"/>
              </a:solidFill>
              <a:latin typeface="Times New Roman"/>
              <a:cs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>
                <a:latin typeface="Times New Roman"/>
                <a:cs typeface="Times New Roman"/>
              </a:rPr>
              <a:t>Slower </a:t>
            </a:r>
            <a:r>
              <a:rPr lang="en-US" altLang="en-US" dirty="0" smtClean="0">
                <a:latin typeface="Times New Roman"/>
                <a:cs typeface="Times New Roman"/>
              </a:rPr>
              <a:t>leading </a:t>
            </a:r>
            <a:r>
              <a:rPr lang="en-US" altLang="en-US" dirty="0">
                <a:latin typeface="Times New Roman"/>
                <a:cs typeface="Times New Roman"/>
              </a:rPr>
              <a:t>to medical emergency (diabetic ketoacidosis</a:t>
            </a:r>
            <a:r>
              <a:rPr lang="en-US" altLang="en-US" dirty="0" smtClean="0">
                <a:latin typeface="Times New Roman"/>
                <a:cs typeface="Times New Roman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>
                <a:latin typeface="Times New Roman"/>
                <a:cs typeface="Times New Roman"/>
              </a:rPr>
              <a:t>Occurs when </a:t>
            </a:r>
            <a:r>
              <a:rPr lang="en-US" altLang="en-US" dirty="0">
                <a:latin typeface="Times New Roman"/>
                <a:cs typeface="Times New Roman"/>
              </a:rPr>
              <a:t>symptoms </a:t>
            </a:r>
            <a:r>
              <a:rPr lang="en-US" altLang="en-US" dirty="0" smtClean="0">
                <a:latin typeface="Times New Roman"/>
                <a:cs typeface="Times New Roman"/>
              </a:rPr>
              <a:t>persist without treatment </a:t>
            </a:r>
          </a:p>
          <a:p>
            <a:pPr>
              <a:buFont typeface="Wingdings" charset="2"/>
              <a:buChar char="Ø"/>
            </a:pPr>
            <a:r>
              <a:rPr lang="en-US" altLang="en-US" dirty="0" smtClean="0">
                <a:latin typeface="Times New Roman"/>
                <a:cs typeface="Times New Roman"/>
              </a:rPr>
              <a:t>Prevention:</a:t>
            </a:r>
          </a:p>
          <a:p>
            <a:pPr lvl="1">
              <a:buFont typeface="Wingdings" charset="2"/>
              <a:buChar char="v"/>
            </a:pPr>
            <a:r>
              <a:rPr lang="en-US" altLang="en-US" sz="2800" dirty="0">
                <a:latin typeface="Times New Roman"/>
                <a:cs typeface="Times New Roman"/>
              </a:rPr>
              <a:t>Regular blood sugar monitoring/in classroom if necessary</a:t>
            </a:r>
          </a:p>
          <a:p>
            <a:pPr lvl="1">
              <a:buFont typeface="Wingdings" charset="2"/>
              <a:buChar char="v"/>
            </a:pPr>
            <a:r>
              <a:rPr lang="en-US" altLang="en-US" sz="2800" dirty="0">
                <a:latin typeface="Times New Roman"/>
                <a:cs typeface="Times New Roman"/>
              </a:rPr>
              <a:t>Meals/Snacks eaten on regular schedule/not skipped/in classroom if </a:t>
            </a:r>
            <a:r>
              <a:rPr lang="en-US" altLang="en-US" sz="2800" dirty="0" smtClean="0">
                <a:latin typeface="Times New Roman"/>
                <a:cs typeface="Times New Roman"/>
              </a:rPr>
              <a:t>necessary</a:t>
            </a:r>
          </a:p>
          <a:p>
            <a:pPr lvl="1">
              <a:buFont typeface="Wingdings" charset="2"/>
              <a:buChar char="v"/>
            </a:pPr>
            <a:r>
              <a:rPr lang="en-US" altLang="en-US" sz="2800" dirty="0" smtClean="0">
                <a:latin typeface="Times New Roman"/>
                <a:cs typeface="Times New Roman"/>
              </a:rPr>
              <a:t>Insulin/Medications taken on time</a:t>
            </a:r>
          </a:p>
          <a:p>
            <a:pPr lvl="1">
              <a:buFont typeface="Wingdings" charset="2"/>
              <a:buChar char="v"/>
            </a:pPr>
            <a:r>
              <a:rPr lang="en-US" altLang="en-US" sz="2800" dirty="0" smtClean="0">
                <a:latin typeface="Times New Roman"/>
                <a:cs typeface="Times New Roman"/>
              </a:rPr>
              <a:t>Exercise on time</a:t>
            </a:r>
          </a:p>
          <a:p>
            <a:pPr>
              <a:buFont typeface="Wingdings" charset="2"/>
              <a:buChar char="Ø"/>
            </a:pPr>
            <a:r>
              <a:rPr lang="en-US" altLang="en-US" dirty="0" smtClean="0">
                <a:latin typeface="Times New Roman"/>
                <a:cs typeface="Times New Roman"/>
              </a:rPr>
              <a:t>Treatment </a:t>
            </a:r>
            <a:r>
              <a:rPr lang="en-US" altLang="en-US" dirty="0">
                <a:latin typeface="Times New Roman"/>
                <a:cs typeface="Times New Roman"/>
              </a:rPr>
              <a:t>of hyperglycemia:</a:t>
            </a:r>
          </a:p>
          <a:p>
            <a:pPr lvl="1">
              <a:buFont typeface="Wingdings" charset="2"/>
              <a:buChar char="v"/>
            </a:pPr>
            <a:r>
              <a:rPr lang="en-US" altLang="en-US" sz="2800" dirty="0" smtClean="0">
                <a:latin typeface="Times New Roman"/>
                <a:cs typeface="Times New Roman"/>
              </a:rPr>
              <a:t>If student is able to swallow and follow directions, treat with the following:</a:t>
            </a:r>
          </a:p>
          <a:p>
            <a:pPr lvl="2">
              <a:buFont typeface="Wingdings" charset="2"/>
              <a:buChar char="v"/>
            </a:pPr>
            <a:r>
              <a:rPr lang="en-US" altLang="en-US" sz="2800" dirty="0" smtClean="0">
                <a:latin typeface="Times New Roman"/>
                <a:cs typeface="Times New Roman"/>
              </a:rPr>
              <a:t>zero calorie fluid (i.e. water)</a:t>
            </a:r>
            <a:endParaRPr lang="en-US" altLang="en-US" sz="2800" dirty="0">
              <a:latin typeface="Times New Roman"/>
              <a:cs typeface="Times New Roman"/>
            </a:endParaRPr>
          </a:p>
          <a:p>
            <a:pPr lvl="2" eaLnBrk="1" hangingPunct="1"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26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159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 smtClean="0">
                <a:latin typeface="Times New Roman"/>
                <a:cs typeface="Times New Roman"/>
              </a:rPr>
              <a:t>Hyperglycemia: 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Emergency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717049" y="990600"/>
            <a:ext cx="10695268" cy="5638800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endParaRPr lang="en-US" altLang="en-US" sz="2400" dirty="0" smtClean="0">
              <a:latin typeface="Times New Roman"/>
              <a:cs typeface="Times New Roman"/>
            </a:endParaRPr>
          </a:p>
          <a:p>
            <a:pPr>
              <a:buFont typeface="Wingdings" charset="2"/>
              <a:buChar char="Ø"/>
            </a:pPr>
            <a:r>
              <a:rPr lang="en-US" altLang="en-US" sz="2400" dirty="0" smtClean="0">
                <a:latin typeface="Times New Roman"/>
                <a:cs typeface="Times New Roman"/>
              </a:rPr>
              <a:t>If </a:t>
            </a:r>
            <a:r>
              <a:rPr lang="en-US" altLang="en-US" sz="2400" dirty="0">
                <a:latin typeface="Times New Roman"/>
                <a:cs typeface="Times New Roman"/>
              </a:rPr>
              <a:t>student </a:t>
            </a:r>
            <a:r>
              <a:rPr lang="en-US" altLang="en-US" sz="2400" dirty="0">
                <a:solidFill>
                  <a:srgbClr val="C00000"/>
                </a:solidFill>
                <a:latin typeface="Times New Roman"/>
                <a:cs typeface="Times New Roman"/>
              </a:rPr>
              <a:t>becomes unconscious: EMERGENCY</a:t>
            </a:r>
            <a:endParaRPr lang="en-US" altLang="en-US" sz="2400" dirty="0">
              <a:latin typeface="Times New Roman"/>
              <a:cs typeface="Times New Roman"/>
            </a:endParaRPr>
          </a:p>
          <a:p>
            <a:pPr lvl="2">
              <a:buFont typeface="Wingdings" charset="2"/>
              <a:buChar char="v"/>
            </a:pPr>
            <a:r>
              <a:rPr lang="en-US" altLang="en-US" sz="2400" dirty="0" smtClean="0">
                <a:latin typeface="Times New Roman"/>
                <a:cs typeface="Times New Roman"/>
              </a:rPr>
              <a:t>Student </a:t>
            </a:r>
            <a:r>
              <a:rPr lang="en-US" altLang="en-US" sz="2400" dirty="0">
                <a:latin typeface="Times New Roman"/>
                <a:cs typeface="Times New Roman"/>
              </a:rPr>
              <a:t>will be </a:t>
            </a:r>
            <a:r>
              <a:rPr lang="en-US" altLang="en-US" sz="2400" i="1" u="sng" dirty="0">
                <a:latin typeface="Times New Roman"/>
                <a:cs typeface="Times New Roman"/>
              </a:rPr>
              <a:t>unable to swallow and follow directions</a:t>
            </a:r>
          </a:p>
          <a:p>
            <a:pPr lvl="2">
              <a:buFont typeface="Wingdings" charset="2"/>
              <a:buChar char="v"/>
            </a:pPr>
            <a:r>
              <a:rPr lang="en-US" altLang="en-US" sz="2400" dirty="0">
                <a:latin typeface="Times New Roman"/>
                <a:cs typeface="Times New Roman"/>
              </a:rPr>
              <a:t>Turn student onto his/her side	</a:t>
            </a:r>
          </a:p>
          <a:p>
            <a:pPr lvl="2">
              <a:buFont typeface="Wingdings" charset="2"/>
              <a:buChar char="v"/>
            </a:pPr>
            <a:r>
              <a:rPr lang="en-US" altLang="en-US" sz="2400" dirty="0">
                <a:latin typeface="Times New Roman"/>
                <a:cs typeface="Times New Roman"/>
              </a:rPr>
              <a:t>Remain with the student until the on-site School Nurse/Trained Unlicensed Diabetic Assistant arrives OR until EMS </a:t>
            </a:r>
            <a:r>
              <a:rPr lang="en-US" altLang="en-US" sz="2400" dirty="0" smtClean="0">
                <a:latin typeface="Times New Roman"/>
                <a:cs typeface="Times New Roman"/>
              </a:rPr>
              <a:t>arrives</a:t>
            </a:r>
            <a:endParaRPr lang="en-US" altLang="en-US" sz="2400" dirty="0">
              <a:latin typeface="Times New Roman"/>
              <a:cs typeface="Times New Roman"/>
            </a:endParaRPr>
          </a:p>
          <a:p>
            <a:pPr lvl="2">
              <a:buFont typeface="Wingdings" charset="2"/>
              <a:buChar char="v"/>
            </a:pPr>
            <a:r>
              <a:rPr lang="en-US" altLang="en-US" sz="2400" dirty="0">
                <a:latin typeface="Times New Roman"/>
                <a:cs typeface="Times New Roman"/>
              </a:rPr>
              <a:t>If no School Nurse of Trained Unlicensed Diabetic Assistant available  - </a:t>
            </a:r>
            <a:r>
              <a:rPr lang="en-US" altLang="en-US" sz="2400" dirty="0">
                <a:solidFill>
                  <a:srgbClr val="C00000"/>
                </a:solidFill>
                <a:latin typeface="Times New Roman"/>
                <a:cs typeface="Times New Roman"/>
              </a:rPr>
              <a:t>CALL 9-1-1                                                  </a:t>
            </a:r>
          </a:p>
          <a:p>
            <a:pPr>
              <a:buFont typeface="Wingdings" charset="2"/>
              <a:buChar char="Ø"/>
            </a:pPr>
            <a:r>
              <a:rPr lang="en-US" altLang="en-US" sz="2400" dirty="0">
                <a:latin typeface="Times New Roman"/>
                <a:cs typeface="Times New Roman"/>
              </a:rPr>
              <a:t>Treatment of </a:t>
            </a:r>
            <a:r>
              <a:rPr lang="en-US" alt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EMERGENT</a:t>
            </a:r>
            <a:r>
              <a:rPr lang="en-US" altLang="en-US" sz="2400" dirty="0">
                <a:latin typeface="Times New Roman"/>
                <a:cs typeface="Times New Roman"/>
              </a:rPr>
              <a:t> </a:t>
            </a:r>
            <a:r>
              <a:rPr lang="en-US" altLang="en-US" sz="2400" dirty="0" smtClean="0">
                <a:latin typeface="Times New Roman"/>
                <a:cs typeface="Times New Roman"/>
              </a:rPr>
              <a:t>hyperglycemia:</a:t>
            </a:r>
          </a:p>
          <a:p>
            <a:pPr lvl="2">
              <a:buFont typeface="Wingdings" charset="2"/>
              <a:buChar char="v"/>
            </a:pPr>
            <a:r>
              <a:rPr lang="en-US" altLang="en-US" sz="2400" dirty="0" smtClean="0">
                <a:latin typeface="Times New Roman"/>
                <a:cs typeface="Times New Roman"/>
              </a:rPr>
              <a:t>School </a:t>
            </a:r>
            <a:r>
              <a:rPr lang="en-US" altLang="en-US" sz="2400" dirty="0">
                <a:latin typeface="Times New Roman"/>
                <a:cs typeface="Times New Roman"/>
              </a:rPr>
              <a:t>Nurse or a Trained Unlicensed Diabetic </a:t>
            </a:r>
            <a:r>
              <a:rPr lang="en-US" altLang="en-US" sz="2400" dirty="0" smtClean="0">
                <a:latin typeface="Times New Roman"/>
                <a:cs typeface="Times New Roman"/>
              </a:rPr>
              <a:t>Assistant will follow physician orders regarding administration of insulin/medication</a:t>
            </a:r>
            <a:endParaRPr lang="en-US" altLang="en-US" sz="2400" dirty="0">
              <a:latin typeface="Times New Roman"/>
              <a:cs typeface="Times New Roman"/>
            </a:endParaRPr>
          </a:p>
          <a:p>
            <a:pPr>
              <a:buFont typeface="Wingdings" charset="2"/>
              <a:buChar char="Ø"/>
            </a:pPr>
            <a:r>
              <a:rPr lang="en-US" alt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Students must be accompanied by a School Nurse or Unlicensed Diabetic Assistant or Parent if participating on a Field Trip or Extracurricular</a:t>
            </a:r>
            <a:r>
              <a:rPr lang="en-US" altLang="en-US" sz="24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altLang="en-US" sz="2400" dirty="0">
                <a:latin typeface="Times New Roman"/>
                <a:cs typeface="Times New Roman"/>
              </a:rPr>
              <a:t>Activity</a:t>
            </a:r>
            <a:endParaRPr lang="en-US" altLang="en-US" sz="2400" dirty="0"/>
          </a:p>
          <a:p>
            <a:pPr marL="0" indent="0">
              <a:buNone/>
            </a:pPr>
            <a:endParaRPr lang="en-US" altLang="en-US" b="1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9981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b_x0020_Name xmlns="e7389c67-480c-4c89-a0a3-4823a8ca1512">
      <Value>Power Points</Value>
    </Tab_x0020_Name>
    <CategoryDescription xmlns="http://schemas.microsoft.com/sharepoint.v3">&lt;div&gt;PowerPoint Presentation&lt;/div&gt;</CategoryDescription>
    <PublishingExpirationDate xmlns="http://schemas.microsoft.com/sharepoint/v3" xsi:nil="true"/>
    <Link_x0020_URL xmlns="e7389c67-480c-4c89-a0a3-4823a8ca1512">
      <Url xsi:nil="true"/>
      <Description xsi:nil="true"/>
    </Link_x0020_URL>
    <PublishingStartDate xmlns="http://schemas.microsoft.com/sharepoint/v3" xsi:nil="true"/>
    <IconOverlay xmlns="http://schemas.microsoft.com/sharepoint/v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Standard Document" ma:contentTypeID="0x01010099E5837DBB219D429C3E72C1359ACF3E0077BD3CA8D9B62241B081469A53B1D038" ma:contentTypeVersion="6" ma:contentTypeDescription="" ma:contentTypeScope="" ma:versionID="295c25f9953d0130a06891aa8ea8ca25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.v3" xmlns:ns3="e7389c67-480c-4c89-a0a3-4823a8ca1512" xmlns:ns4="http://schemas.microsoft.com/sharepoint/v4" targetNamespace="http://schemas.microsoft.com/office/2006/metadata/properties" ma:root="true" ma:fieldsID="7b4aaf4c7faffa7d3873031d5fa0b941" ns1:_="" ns2:_="" ns3:_="" ns4:_="">
    <xsd:import namespace="http://schemas.microsoft.com/sharepoint/v3"/>
    <xsd:import namespace="http://schemas.microsoft.com/sharepoint.v3"/>
    <xsd:import namespace="e7389c67-480c-4c89-a0a3-4823a8ca1512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CategoryDescription"/>
                <xsd:element ref="ns1:PublishingStartDate" minOccurs="0"/>
                <xsd:element ref="ns1:PublishingExpirationDate" minOccurs="0"/>
                <xsd:element ref="ns3:Link_x0020_URL" minOccurs="0"/>
                <xsd:element ref="ns3:Tab_x0020_Name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9" nillable="true" ma:displayName="Date Published" ma:description="Scheduling Start Date is a site column created by the Publishing feature. It is used to specify the date and time on which this page will first appear to site visitors." ma:internalName="PublishingStartDate" ma:readOnly="false">
      <xsd:simpleType>
        <xsd:restriction base="dms:Unknown"/>
      </xsd:simpleType>
    </xsd:element>
    <xsd:element name="PublishingExpirationDate" ma:index="10" nillable="true" ma:displayName="Date Expired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8" ma:displayName="Description" ma:internalName="Category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389c67-480c-4c89-a0a3-4823a8ca1512" elementFormDefault="qualified">
    <xsd:import namespace="http://schemas.microsoft.com/office/2006/documentManagement/types"/>
    <xsd:import namespace="http://schemas.microsoft.com/office/infopath/2007/PartnerControls"/>
    <xsd:element name="Link_x0020_URL" ma:index="11" nillable="true" ma:displayName="Link URL" ma:format="Hyperlink" ma:internalName="Link_x0020_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Tab_x0020_Name" ma:index="12" nillable="true" ma:displayName="Tab Name" ma:default="Diabetic Curriculum" ma:internalName="Tab_x0020_Nam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Diabetic Curriculum"/>
                    <xsd:enumeration value="Power Points"/>
                    <xsd:enumeration value="Forms and Documents"/>
                    <xsd:enumeration value="Related Resources"/>
                    <xsd:enumeration value="Contact Info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3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538F991-061E-46CB-9A98-B4FB79ACDB3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731AA3-5453-4963-A825-63D4E89277A2}">
  <ds:schemaRefs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sharepoint/v3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sharepoint/v4"/>
    <ds:schemaRef ds:uri="e7389c67-480c-4c89-a0a3-4823a8ca1512"/>
    <ds:schemaRef ds:uri="http://schemas.microsoft.com/sharepoint.v3"/>
  </ds:schemaRefs>
</ds:datastoreItem>
</file>

<file path=customXml/itemProps3.xml><?xml version="1.0" encoding="utf-8"?>
<ds:datastoreItem xmlns:ds="http://schemas.openxmlformats.org/officeDocument/2006/customXml" ds:itemID="{EC4FC570-2689-49EF-B5B9-7F79AE8BBA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.v3"/>
    <ds:schemaRef ds:uri="e7389c67-480c-4c89-a0a3-4823a8ca1512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422</Words>
  <Application>Microsoft Office PowerPoint</Application>
  <PresentationFormat>Widescreen</PresentationFormat>
  <Paragraphs>95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Office Theme</vt:lpstr>
      <vt:lpstr>Custom Design</vt:lpstr>
      <vt:lpstr>Managing Diabetes in the School Setting</vt:lpstr>
      <vt:lpstr> Diabetes Mellitus: Type I Diabetes </vt:lpstr>
      <vt:lpstr> Diabetes Mellitus: Type II Diabetes </vt:lpstr>
      <vt:lpstr>Hypoglycemia (Low blood sugar)</vt:lpstr>
      <vt:lpstr>Hypoglycemia: Treatment</vt:lpstr>
      <vt:lpstr>Hypoglycemia: Emergency</vt:lpstr>
      <vt:lpstr>Hyperglycemia (High blood sugar)</vt:lpstr>
      <vt:lpstr>Hyperglycemia: Treatment</vt:lpstr>
      <vt:lpstr>Hyperglycemia: Emergency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Tier I and II Managing Diabetes in the School Setting</dc:title>
  <dc:creator>Janis C. Ward</dc:creator>
  <cp:lastModifiedBy>Angie Carter</cp:lastModifiedBy>
  <cp:revision>41</cp:revision>
  <dcterms:created xsi:type="dcterms:W3CDTF">2015-01-05T22:06:14Z</dcterms:created>
  <dcterms:modified xsi:type="dcterms:W3CDTF">2018-06-04T20:56:30Z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0x01010099E5837DBB219D429C3E72C1359ACF3E0077BD3CA8D9B62241B081469A53B1D038</vt:lpwstr>
  </property>
</Properties>
</file>